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76" r:id="rId3"/>
    <p:sldId id="258" r:id="rId4"/>
    <p:sldId id="259" r:id="rId5"/>
    <p:sldId id="260" r:id="rId6"/>
    <p:sldId id="284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7" r:id="rId19"/>
    <p:sldId id="272" r:id="rId20"/>
    <p:sldId id="281" r:id="rId21"/>
    <p:sldId id="280" r:id="rId22"/>
    <p:sldId id="282" r:id="rId23"/>
    <p:sldId id="283" r:id="rId24"/>
    <p:sldId id="274" r:id="rId25"/>
    <p:sldId id="278" r:id="rId26"/>
    <p:sldId id="285" r:id="rId27"/>
    <p:sldId id="27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81" autoAdjust="0"/>
    <p:restoredTop sz="94569" autoAdjust="0"/>
  </p:normalViewPr>
  <p:slideViewPr>
    <p:cSldViewPr snapToGrid="0">
      <p:cViewPr varScale="1">
        <p:scale>
          <a:sx n="85" d="100"/>
          <a:sy n="85" d="100"/>
        </p:scale>
        <p:origin x="9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43647-9805-4A49-ABEC-2FF3A95B28E2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62A9F-5E44-4019-B909-111C951B7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52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Fig.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432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14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951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701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30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96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374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7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104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Fig. 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95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Fig. 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6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Fig.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9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Supp. Fig.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414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Supp. Fig.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626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Supp. Fig.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549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Fig.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25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74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78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67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1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006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62A9F-5E44-4019-B909-111C951B70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6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7104-1C1A-E226-95BB-BB45914CB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EAD2A-B9BA-1E3B-7044-D0D09CEC5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47E92-62A1-E623-D60F-BDBEA7558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9642E-1842-CCF1-05A7-EF2E9558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9510F-9881-7A73-BFB5-3FBAFB4B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33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48EB5-C9F5-B69B-D23B-3FC941E04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33397-2CF3-C7A7-FE85-D59117DDAD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C359C-914C-E59A-AEBD-864DA58E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2A5EB-B498-7F3F-D840-9FC89EDE6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AB99F-82E7-D038-027B-F17479024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85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070755-C2EA-C529-D435-8945BD889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8897CE-2DE6-A359-0281-3489996E1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BE6AD-588E-9008-FA32-9D1523B16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9DD97-A69B-E430-4468-0ED419A40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91573-A161-9649-29F3-1E73125E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38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CA88-BCF5-0BDB-039D-9B85B8477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BEDDE-A574-EC40-5D5E-883E76EE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470B3-898A-85F2-3ECB-A6755EA42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53835-684E-7919-881F-02195574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51ACE-61DD-6B8E-43AF-6B5C09C16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8F63-E23A-273A-EA34-F13219A5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1AB2C9-9EC9-1802-7AF0-89EE7EBA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D77F9-9350-73FE-C4A6-A3FEAFCD1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E8B9D-6556-4AAB-0D4F-ECABACC92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D0930-0094-82E3-A117-F885E7604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09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76891-B669-B41B-D3B1-143DADF22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1929-4DAF-CB28-8E5F-386BF4DCF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1B68B-59ED-0938-26FB-F177AACE7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DF1C8F-C5F5-3D88-1683-B17676CC0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A7C50-E669-B17B-C872-E406BD94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0E917-39CA-C82A-91D7-8792A9034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25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BFA1-3519-B83E-8B7D-11EA26BE3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A8470-8B4E-0317-7EB9-8F8CE7E8B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9F7E3-3F49-0043-B28A-144D9A390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E13906-9226-61E1-7C04-238ED96D0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B98F68-286D-3BF3-2CF4-0763A47281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240B5-ECA4-911F-85F2-A648D6D6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621FD0-2F8B-49EE-1ABF-7F8C6382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4D6B56-5E42-3ADB-95D0-B40B4890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6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E7E3-0D6A-996C-5F41-DD5D3E266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3F25D3-FCA6-7315-A46B-98985A3A9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2EB48-0D95-CD34-C082-3299FEB2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2483D-186A-8B38-0671-DD1D2E68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8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A8B86-2735-BF37-B826-A776598E7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528575-7260-01DD-E5DB-BB5E383DC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64CF5C-1EC0-A192-C0EC-7723AD1B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78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3962-A4CD-A24C-8B39-8F3FBC89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1A8E-35B5-5D9F-49ED-6D0D9F998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C05263-7685-1D6E-9770-604182898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D8C5E-A228-CA8F-2AFC-149EC270E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D6EF6-AC4E-2D73-4D4D-466CFFC9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3AAAB-A398-AEAB-E5EB-752C03C5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74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33E7A-BAEE-9E2C-221F-1E900ECC0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EBF97B-61B3-84F4-7A26-E5EED5EEA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358134-E3E5-152C-ECAF-73D000647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D4249-500A-75EC-2511-920A86436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5577E-0416-490F-90EE-34086BFA6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E9FDA-2557-26C4-3548-C6663F7B2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20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13218D-A82D-010F-BE3D-28E31BDFD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3D740-7E66-A15B-BFB2-0311AF11F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C4D2A-5608-4484-F3B9-C3ED310C5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9C249-8867-45F9-ACCC-C61DBE426F61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C4C62-960E-F3CE-7D8A-B0B8B2073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CC82-1CBC-ABCF-B32C-2EB6F6B52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1D6B5-E942-4B0A-8FF0-599C8C382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08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34247F0-B601-13E5-F2D3-51EB0C7EE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013" y="1290638"/>
            <a:ext cx="513397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14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>
            <a:extLst>
              <a:ext uri="{FF2B5EF4-FFF2-40B4-BE49-F238E27FC236}">
                <a16:creationId xmlns:a16="http://schemas.microsoft.com/office/drawing/2014/main" id="{2629AE6C-8490-99D0-954B-8F1607ECF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56" y="480079"/>
            <a:ext cx="11816888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4BFDE008-C618-1B4C-BE25-DC4DC6D9E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2" y="4059254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27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>
            <a:extLst>
              <a:ext uri="{FF2B5EF4-FFF2-40B4-BE49-F238E27FC236}">
                <a16:creationId xmlns:a16="http://schemas.microsoft.com/office/drawing/2014/main" id="{ABF5C35A-91C1-774E-CA4E-41D4157E3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16" y="534428"/>
            <a:ext cx="11885968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>
            <a:extLst>
              <a:ext uri="{FF2B5EF4-FFF2-40B4-BE49-F238E27FC236}">
                <a16:creationId xmlns:a16="http://schemas.microsoft.com/office/drawing/2014/main" id="{4E36C3AA-6511-A64C-438C-FC04C8DC8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962" y="4139173"/>
            <a:ext cx="44100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777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>
            <a:extLst>
              <a:ext uri="{FF2B5EF4-FFF2-40B4-BE49-F238E27FC236}">
                <a16:creationId xmlns:a16="http://schemas.microsoft.com/office/drawing/2014/main" id="{EDAA179B-8F3F-EB2B-2D3B-C4A5301FC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97" y="623515"/>
            <a:ext cx="11821206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85B995DE-492A-BFF9-1FCE-C3DC7000B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2" y="4211655"/>
            <a:ext cx="45243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18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6" name="Picture 6">
            <a:extLst>
              <a:ext uri="{FF2B5EF4-FFF2-40B4-BE49-F238E27FC236}">
                <a16:creationId xmlns:a16="http://schemas.microsoft.com/office/drawing/2014/main" id="{6D4AE0C8-9E23-7E96-975F-6B554B748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09" y="549182"/>
            <a:ext cx="11864381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>
            <a:extLst>
              <a:ext uri="{FF2B5EF4-FFF2-40B4-BE49-F238E27FC236}">
                <a16:creationId xmlns:a16="http://schemas.microsoft.com/office/drawing/2014/main" id="{02691A5F-8270-EEC4-8F5C-BC5DD7C28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1" y="4137322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758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>
            <a:extLst>
              <a:ext uri="{FF2B5EF4-FFF2-40B4-BE49-F238E27FC236}">
                <a16:creationId xmlns:a16="http://schemas.microsoft.com/office/drawing/2014/main" id="{0BEB7AA7-3C6A-E119-4907-C545B9F41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33" y="516495"/>
            <a:ext cx="11877333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>
            <a:extLst>
              <a:ext uri="{FF2B5EF4-FFF2-40B4-BE49-F238E27FC236}">
                <a16:creationId xmlns:a16="http://schemas.microsoft.com/office/drawing/2014/main" id="{00C2894D-132F-9319-A8CC-D9C09B4E8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961" y="4104635"/>
            <a:ext cx="44100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7075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4" name="Picture 6">
            <a:extLst>
              <a:ext uri="{FF2B5EF4-FFF2-40B4-BE49-F238E27FC236}">
                <a16:creationId xmlns:a16="http://schemas.microsoft.com/office/drawing/2014/main" id="{7E58BE8E-C9F0-2574-414D-5E4D7024A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33" y="552353"/>
            <a:ext cx="11877333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6" name="Picture 8">
            <a:extLst>
              <a:ext uri="{FF2B5EF4-FFF2-40B4-BE49-F238E27FC236}">
                <a16:creationId xmlns:a16="http://schemas.microsoft.com/office/drawing/2014/main" id="{C692C5E8-DA81-2072-CCD0-BC7CF8F57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1" y="4131528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424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>
            <a:extLst>
              <a:ext uri="{FF2B5EF4-FFF2-40B4-BE49-F238E27FC236}">
                <a16:creationId xmlns:a16="http://schemas.microsoft.com/office/drawing/2014/main" id="{8421E0CF-AAE0-3B7A-8C95-394DD371C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81" y="510708"/>
            <a:ext cx="11903238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>
            <a:extLst>
              <a:ext uri="{FF2B5EF4-FFF2-40B4-BE49-F238E27FC236}">
                <a16:creationId xmlns:a16="http://schemas.microsoft.com/office/drawing/2014/main" id="{135A476E-D952-60BF-4362-D60EFBC5C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2" y="4089883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720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2" name="Picture 6">
            <a:extLst>
              <a:ext uri="{FF2B5EF4-FFF2-40B4-BE49-F238E27FC236}">
                <a16:creationId xmlns:a16="http://schemas.microsoft.com/office/drawing/2014/main" id="{F3EC6DC9-0EA7-8346-2002-F4FDB4B49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62" y="689443"/>
            <a:ext cx="11838476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>
            <a:extLst>
              <a:ext uri="{FF2B5EF4-FFF2-40B4-BE49-F238E27FC236}">
                <a16:creationId xmlns:a16="http://schemas.microsoft.com/office/drawing/2014/main" id="{6BEC3BEF-6D83-F2B4-CC60-D8713D79A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2" y="4268618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1633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6" name="Picture 6">
            <a:extLst>
              <a:ext uri="{FF2B5EF4-FFF2-40B4-BE49-F238E27FC236}">
                <a16:creationId xmlns:a16="http://schemas.microsoft.com/office/drawing/2014/main" id="{11138359-75BB-73F6-BC7E-575E7D8C4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44" y="610348"/>
            <a:ext cx="11847111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>
            <a:extLst>
              <a:ext uri="{FF2B5EF4-FFF2-40B4-BE49-F238E27FC236}">
                <a16:creationId xmlns:a16="http://schemas.microsoft.com/office/drawing/2014/main" id="{27AB6BAF-7C99-5B17-03C9-855BA6DF0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386" y="4189523"/>
            <a:ext cx="446722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782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Picture 4">
            <a:extLst>
              <a:ext uri="{FF2B5EF4-FFF2-40B4-BE49-F238E27FC236}">
                <a16:creationId xmlns:a16="http://schemas.microsoft.com/office/drawing/2014/main" id="{D9F5E429-012E-6565-F37C-ACD7E03A9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92263"/>
            <a:ext cx="12192000" cy="3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82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>
            <a:extLst>
              <a:ext uri="{FF2B5EF4-FFF2-40B4-BE49-F238E27FC236}">
                <a16:creationId xmlns:a16="http://schemas.microsoft.com/office/drawing/2014/main" id="{B3BB2A8C-409A-BDBE-E605-27723A286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7" y="2166944"/>
            <a:ext cx="3619048" cy="2019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37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862CAE-183E-3DF1-5347-BF46374BC251}"/>
              </a:ext>
            </a:extLst>
          </p:cNvPr>
          <p:cNvSpPr txBox="1"/>
          <p:nvPr/>
        </p:nvSpPr>
        <p:spPr>
          <a:xfrm>
            <a:off x="2823882" y="2859741"/>
            <a:ext cx="6296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Supplemental Figures and Tables</a:t>
            </a:r>
          </a:p>
        </p:txBody>
      </p:sp>
    </p:spTree>
    <p:extLst>
      <p:ext uri="{BB962C8B-B14F-4D97-AF65-F5344CB8AC3E}">
        <p14:creationId xmlns:p14="http://schemas.microsoft.com/office/powerpoint/2010/main" val="3555754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4" name="Picture 4">
            <a:extLst>
              <a:ext uri="{FF2B5EF4-FFF2-40B4-BE49-F238E27FC236}">
                <a16:creationId xmlns:a16="http://schemas.microsoft.com/office/drawing/2014/main" id="{7B965DF6-7FF2-93EE-E9AA-3C797B2DD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95438"/>
            <a:ext cx="12192000" cy="366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7383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2" name="Picture 4">
            <a:extLst>
              <a:ext uri="{FF2B5EF4-FFF2-40B4-BE49-F238E27FC236}">
                <a16:creationId xmlns:a16="http://schemas.microsoft.com/office/drawing/2014/main" id="{07EA1C02-1A3A-61D3-08FB-5FA06A8D0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92263"/>
            <a:ext cx="12192000" cy="36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833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>
            <a:extLst>
              <a:ext uri="{FF2B5EF4-FFF2-40B4-BE49-F238E27FC236}">
                <a16:creationId xmlns:a16="http://schemas.microsoft.com/office/drawing/2014/main" id="{E683CB3B-880F-7D4D-F18F-81AA4C376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5913"/>
            <a:ext cx="12192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435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56" name="Picture 24">
            <a:extLst>
              <a:ext uri="{FF2B5EF4-FFF2-40B4-BE49-F238E27FC236}">
                <a16:creationId xmlns:a16="http://schemas.microsoft.com/office/drawing/2014/main" id="{3F1C8272-6BA4-C16E-0DD9-2CF9C9F80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6" r="12498"/>
          <a:stretch/>
        </p:blipFill>
        <p:spPr bwMode="auto">
          <a:xfrm>
            <a:off x="9594897" y="3657824"/>
            <a:ext cx="3486238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4" name="Picture 22">
            <a:extLst>
              <a:ext uri="{FF2B5EF4-FFF2-40B4-BE49-F238E27FC236}">
                <a16:creationId xmlns:a16="http://schemas.microsoft.com/office/drawing/2014/main" id="{7A75F9F9-6BA4-4F76-C412-A04A61F12C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78" r="10551"/>
          <a:stretch/>
        </p:blipFill>
        <p:spPr bwMode="auto">
          <a:xfrm>
            <a:off x="6069531" y="3657824"/>
            <a:ext cx="3544926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2" name="Picture 20">
            <a:extLst>
              <a:ext uri="{FF2B5EF4-FFF2-40B4-BE49-F238E27FC236}">
                <a16:creationId xmlns:a16="http://schemas.microsoft.com/office/drawing/2014/main" id="{62F0E455-0456-689D-FC45-DF2A935445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42"/>
          <a:stretch/>
        </p:blipFill>
        <p:spPr bwMode="auto">
          <a:xfrm>
            <a:off x="27179" y="3657824"/>
            <a:ext cx="6032961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50" name="Picture 18">
            <a:extLst>
              <a:ext uri="{FF2B5EF4-FFF2-40B4-BE49-F238E27FC236}">
                <a16:creationId xmlns:a16="http://schemas.microsoft.com/office/drawing/2014/main" id="{9629D1A6-135E-D5EC-AA39-9B1E23EE67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6" r="10683" b="43126"/>
          <a:stretch/>
        </p:blipFill>
        <p:spPr bwMode="auto">
          <a:xfrm>
            <a:off x="9594897" y="158883"/>
            <a:ext cx="3544927" cy="329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8" name="Picture 16">
            <a:extLst>
              <a:ext uri="{FF2B5EF4-FFF2-40B4-BE49-F238E27FC236}">
                <a16:creationId xmlns:a16="http://schemas.microsoft.com/office/drawing/2014/main" id="{6B7596A6-882A-A8C5-63CC-200E9702ED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10" r="10419" b="43126"/>
          <a:stretch/>
        </p:blipFill>
        <p:spPr bwMode="auto">
          <a:xfrm>
            <a:off x="6094778" y="158964"/>
            <a:ext cx="3544926" cy="329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6" name="Picture 14">
            <a:extLst>
              <a:ext uri="{FF2B5EF4-FFF2-40B4-BE49-F238E27FC236}">
                <a16:creationId xmlns:a16="http://schemas.microsoft.com/office/drawing/2014/main" id="{2E1DD3C5-122E-C07B-9411-37C79488F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42" b="43126"/>
          <a:stretch/>
        </p:blipFill>
        <p:spPr bwMode="auto">
          <a:xfrm>
            <a:off x="37830" y="158779"/>
            <a:ext cx="6032961" cy="329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3A798E-DF32-9D92-EF62-63C4416C2E4E}"/>
              </a:ext>
            </a:extLst>
          </p:cNvPr>
          <p:cNvSpPr txBox="1"/>
          <p:nvPr/>
        </p:nvSpPr>
        <p:spPr>
          <a:xfrm>
            <a:off x="3912421" y="-10498"/>
            <a:ext cx="8701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Monday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7CF2EB-A55F-A763-306B-BF811D09DDF8}"/>
              </a:ext>
            </a:extLst>
          </p:cNvPr>
          <p:cNvSpPr txBox="1"/>
          <p:nvPr/>
        </p:nvSpPr>
        <p:spPr>
          <a:xfrm>
            <a:off x="7436164" y="-10498"/>
            <a:ext cx="8558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Tuesday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20D04E-AFB7-E564-9E09-A5A70DD32375}"/>
              </a:ext>
            </a:extLst>
          </p:cNvPr>
          <p:cNvSpPr txBox="1"/>
          <p:nvPr/>
        </p:nvSpPr>
        <p:spPr>
          <a:xfrm>
            <a:off x="10899044" y="-10498"/>
            <a:ext cx="11544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Wednesday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32A502-EEC3-0007-2987-A465D6BBCCCA}"/>
              </a:ext>
            </a:extLst>
          </p:cNvPr>
          <p:cNvSpPr txBox="1"/>
          <p:nvPr/>
        </p:nvSpPr>
        <p:spPr>
          <a:xfrm>
            <a:off x="3876514" y="3488547"/>
            <a:ext cx="9419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Thursday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EB1E10-50B7-AFD0-3C6B-51CD22B90659}"/>
              </a:ext>
            </a:extLst>
          </p:cNvPr>
          <p:cNvSpPr txBox="1"/>
          <p:nvPr/>
        </p:nvSpPr>
        <p:spPr>
          <a:xfrm>
            <a:off x="7517981" y="3488547"/>
            <a:ext cx="69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Friday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89275B-6606-8F10-44FF-95528AD18CD7}"/>
              </a:ext>
            </a:extLst>
          </p:cNvPr>
          <p:cNvSpPr txBox="1"/>
          <p:nvPr/>
        </p:nvSpPr>
        <p:spPr>
          <a:xfrm>
            <a:off x="11018692" y="3488547"/>
            <a:ext cx="91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Saturday</a:t>
            </a:r>
          </a:p>
        </p:txBody>
      </p:sp>
    </p:spTree>
    <p:extLst>
      <p:ext uri="{BB962C8B-B14F-4D97-AF65-F5344CB8AC3E}">
        <p14:creationId xmlns:p14="http://schemas.microsoft.com/office/powerpoint/2010/main" val="1943924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068EA2C-47A8-CDC0-4EDE-645FB3BB57A8}"/>
              </a:ext>
            </a:extLst>
          </p:cNvPr>
          <p:cNvGrpSpPr/>
          <p:nvPr/>
        </p:nvGrpSpPr>
        <p:grpSpPr>
          <a:xfrm>
            <a:off x="1343913" y="0"/>
            <a:ext cx="10092064" cy="6858000"/>
            <a:chOff x="1343913" y="0"/>
            <a:chExt cx="10092064" cy="6858000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0F1E272B-BA27-D4DB-656C-CE1CB82DAF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309" b="41581"/>
            <a:stretch/>
          </p:blipFill>
          <p:spPr bwMode="auto">
            <a:xfrm>
              <a:off x="10848087" y="1423532"/>
              <a:ext cx="587890" cy="2480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7DA4E1-0DD5-EBAD-2193-5E1172719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3913" y="0"/>
              <a:ext cx="9504174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2519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42F067-974B-EAA7-8E79-8540A2D74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734" y="0"/>
            <a:ext cx="9486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741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F49749F-E74D-0106-58F5-A602C6079B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714471"/>
              </p:ext>
            </p:extLst>
          </p:nvPr>
        </p:nvGraphicFramePr>
        <p:xfrm>
          <a:off x="388418" y="75854"/>
          <a:ext cx="11361217" cy="6583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50641">
                  <a:extLst>
                    <a:ext uri="{9D8B030D-6E8A-4147-A177-3AD203B41FA5}">
                      <a16:colId xmlns:a16="http://schemas.microsoft.com/office/drawing/2014/main" val="2044757986"/>
                    </a:ext>
                  </a:extLst>
                </a:gridCol>
                <a:gridCol w="1587594">
                  <a:extLst>
                    <a:ext uri="{9D8B030D-6E8A-4147-A177-3AD203B41FA5}">
                      <a16:colId xmlns:a16="http://schemas.microsoft.com/office/drawing/2014/main" val="66421159"/>
                    </a:ext>
                  </a:extLst>
                </a:gridCol>
                <a:gridCol w="1000515">
                  <a:extLst>
                    <a:ext uri="{9D8B030D-6E8A-4147-A177-3AD203B41FA5}">
                      <a16:colId xmlns:a16="http://schemas.microsoft.com/office/drawing/2014/main" val="4234862814"/>
                    </a:ext>
                  </a:extLst>
                </a:gridCol>
                <a:gridCol w="6722467">
                  <a:extLst>
                    <a:ext uri="{9D8B030D-6E8A-4147-A177-3AD203B41FA5}">
                      <a16:colId xmlns:a16="http://schemas.microsoft.com/office/drawing/2014/main" val="2360676083"/>
                    </a:ext>
                  </a:extLst>
                </a:gridCol>
              </a:tblGrid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Puzzle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686356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Answer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 calls answers “words”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826746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Average Answer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 calls answers “words”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353890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Blocks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Blocks = black squares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267297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Cheater Square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Blocks than can be removed without affecting the overall word count of the grid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633319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Circle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Mostly seen in early week and Sunday puzzles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485570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Cross Reference Clues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Clue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Clue that refers to another clue (ex. “See 48-Down”)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954883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Duplicate Clues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Clue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When the same clue verbiage is used for more than one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886693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Fill-in-the-Blank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Clue/Answer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39643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Freshness Factor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Assigns an overall rarity score to a puzzle’s answers, using both pre-Shortz and Shortz puzzles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76869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Open Squares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all white squares that are non-adjacent to black squares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009149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Overall Freshness %ile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Assigns percentile across all puzzles from all days for Freshness Factor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257959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Rebus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Grid/Answer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number of squares where more than one letter, number or symbol is required for a solve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288133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Rebus Unique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Grid/Answer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Same as above, but only counts squares with unique rebus content in the given puzzle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747695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Scrabble 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Treats each white square like a (non-blank) Scrabble tile and assigns per-square average point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176981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Scrabble Illegal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all answers that would not be playable based on the Official Scrabble Dictionary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935770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Scrabble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Treats each white square like a (non-blank) Scrabble tile and assigns total point value for the puzzle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084651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Shade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all shaded squares in the grid; mostly seen in early week and Sunday puzzles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9717147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Spans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# of row or columns with 0 black squares (15 or 21 answer length, depending on grid size)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914024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Stacks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# of times two or more adjacent rows or columns have all white squares (mostly Fri or Sat)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296258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Unique Answer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all answers not occurring in any other pre-Shortz or Shortz Era puzzle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512264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Unused Letters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Answer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Counts the number (out of 26) of letters not used in a puzzle (0= pangram)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924327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Unusual Symmetry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Grid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XWord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Assigns ‘1’ to all puzzles displaying other than normal rotational symmetry (e.g., L-R Mirror or Diagonal)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217421"/>
                  </a:ext>
                </a:extLst>
              </a:tr>
              <a:tr h="254773">
                <a:tc>
                  <a:txBody>
                    <a:bodyPr/>
                    <a:lstStyle/>
                    <a:p>
                      <a:r>
                        <a:rPr lang="en-US" sz="1200" dirty="0"/>
                        <a:t>Wordplay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Clue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Manual (me)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Subjective count of clues displaying wordplay/</a:t>
                      </a:r>
                      <a:r>
                        <a:rPr lang="en-US" sz="1200" dirty="0" err="1"/>
                        <a:t>punnery</a:t>
                      </a:r>
                      <a:r>
                        <a:rPr lang="en-US" sz="1200" dirty="0"/>
                        <a:t>; many end with a ‘?’, ‘perhaps’, or ‘maybe’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147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060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>
            <a:extLst>
              <a:ext uri="{FF2B5EF4-FFF2-40B4-BE49-F238E27FC236}">
                <a16:creationId xmlns:a16="http://schemas.microsoft.com/office/drawing/2014/main" id="{1F76909A-EDEE-39B9-8748-DE9806A69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975" y="1409700"/>
            <a:ext cx="878205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55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8" name="Picture 36">
            <a:extLst>
              <a:ext uri="{FF2B5EF4-FFF2-40B4-BE49-F238E27FC236}">
                <a16:creationId xmlns:a16="http://schemas.microsoft.com/office/drawing/2014/main" id="{1D168C81-301E-B771-703E-0B46AFEB9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069" y="0"/>
            <a:ext cx="3539140" cy="336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0" name="Picture 38">
            <a:extLst>
              <a:ext uri="{FF2B5EF4-FFF2-40B4-BE49-F238E27FC236}">
                <a16:creationId xmlns:a16="http://schemas.microsoft.com/office/drawing/2014/main" id="{CF2629AA-B77F-960E-DBAB-F7D2EBB99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814" y="0"/>
            <a:ext cx="3539140" cy="336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2" name="Picture 40">
            <a:extLst>
              <a:ext uri="{FF2B5EF4-FFF2-40B4-BE49-F238E27FC236}">
                <a16:creationId xmlns:a16="http://schemas.microsoft.com/office/drawing/2014/main" id="{2D67A5C5-D062-572D-EE04-F8104624B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74" y="0"/>
            <a:ext cx="3539148" cy="3364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20" name="Picture 48">
            <a:extLst>
              <a:ext uri="{FF2B5EF4-FFF2-40B4-BE49-F238E27FC236}">
                <a16:creationId xmlns:a16="http://schemas.microsoft.com/office/drawing/2014/main" id="{09AA3CD3-6683-407A-D0CA-1B37B87C7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74" y="3345016"/>
            <a:ext cx="3532869" cy="34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24" name="Picture 52">
            <a:extLst>
              <a:ext uri="{FF2B5EF4-FFF2-40B4-BE49-F238E27FC236}">
                <a16:creationId xmlns:a16="http://schemas.microsoft.com/office/drawing/2014/main" id="{4848090F-8A33-CE84-ED21-31E3E4E31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008" y="3345016"/>
            <a:ext cx="3532869" cy="34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ACE0CB8-DFB4-741F-F528-9B79B1979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340" y="3345016"/>
            <a:ext cx="3532869" cy="34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429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4" name="Picture 12">
            <a:extLst>
              <a:ext uri="{FF2B5EF4-FFF2-40B4-BE49-F238E27FC236}">
                <a16:creationId xmlns:a16="http://schemas.microsoft.com/office/drawing/2014/main" id="{02334AF6-F4B5-2021-91DF-3663E8FC8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43" y="0"/>
            <a:ext cx="6288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>
            <a:extLst>
              <a:ext uri="{FF2B5EF4-FFF2-40B4-BE49-F238E27FC236}">
                <a16:creationId xmlns:a16="http://schemas.microsoft.com/office/drawing/2014/main" id="{F7352486-3264-8B80-4C28-978DBAB75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759" y="0"/>
            <a:ext cx="52863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929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44" name="Picture 20">
            <a:extLst>
              <a:ext uri="{FF2B5EF4-FFF2-40B4-BE49-F238E27FC236}">
                <a16:creationId xmlns:a16="http://schemas.microsoft.com/office/drawing/2014/main" id="{D9818796-2BE3-5B5D-CB0B-D2918DA7F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16" y="478206"/>
            <a:ext cx="5769524" cy="590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46" name="Picture 22">
            <a:extLst>
              <a:ext uri="{FF2B5EF4-FFF2-40B4-BE49-F238E27FC236}">
                <a16:creationId xmlns:a16="http://schemas.microsoft.com/office/drawing/2014/main" id="{AAE9D5AF-9C67-C6B9-9D72-9327445B3B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"/>
          <a:stretch/>
        </p:blipFill>
        <p:spPr bwMode="auto">
          <a:xfrm>
            <a:off x="6329083" y="487170"/>
            <a:ext cx="5611905" cy="590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23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>
            <a:extLst>
              <a:ext uri="{FF2B5EF4-FFF2-40B4-BE49-F238E27FC236}">
                <a16:creationId xmlns:a16="http://schemas.microsoft.com/office/drawing/2014/main" id="{0C657B89-E4FD-46C6-4171-D3A90FD84D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63"/>
          <a:stretch/>
        </p:blipFill>
        <p:spPr bwMode="auto">
          <a:xfrm>
            <a:off x="201360" y="1001873"/>
            <a:ext cx="6058160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84CF2D-90C1-898D-05D9-4DAC283DADA4}"/>
              </a:ext>
            </a:extLst>
          </p:cNvPr>
          <p:cNvSpPr txBox="1"/>
          <p:nvPr/>
        </p:nvSpPr>
        <p:spPr>
          <a:xfrm>
            <a:off x="3374709" y="220718"/>
            <a:ext cx="2226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15x15 Puzzles (Mon-Sat)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44E00-CAC9-F63D-428F-83E67CEE1E3D}"/>
              </a:ext>
            </a:extLst>
          </p:cNvPr>
          <p:cNvSpPr txBox="1"/>
          <p:nvPr/>
        </p:nvSpPr>
        <p:spPr>
          <a:xfrm>
            <a:off x="3117676" y="747650"/>
            <a:ext cx="1059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Grid Features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6DAE15-58C8-797B-E9FD-B2DB9600F986}"/>
              </a:ext>
            </a:extLst>
          </p:cNvPr>
          <p:cNvSpPr txBox="1"/>
          <p:nvPr/>
        </p:nvSpPr>
        <p:spPr>
          <a:xfrm>
            <a:off x="4634251" y="575219"/>
            <a:ext cx="1186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Clue/Answer </a:t>
            </a:r>
          </a:p>
          <a:p>
            <a:r>
              <a:rPr lang="en-US" sz="1200" dirty="0"/>
              <a:t>    Content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0E7FB7-0B3F-BCC9-0D7E-64B3E7BA016B}"/>
              </a:ext>
            </a:extLst>
          </p:cNvPr>
          <p:cNvSpPr txBox="1"/>
          <p:nvPr/>
        </p:nvSpPr>
        <p:spPr>
          <a:xfrm>
            <a:off x="5770802" y="597032"/>
            <a:ext cx="6798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</a:t>
            </a:r>
            <a:r>
              <a:rPr lang="en-US" sz="1100" dirty="0"/>
              <a:t>Past </a:t>
            </a:r>
          </a:p>
          <a:p>
            <a:r>
              <a:rPr lang="en-US" sz="1100" dirty="0"/>
              <a:t>Results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9FE831-F9B3-7CAD-6D48-B3E534EFB83B}"/>
              </a:ext>
            </a:extLst>
          </p:cNvPr>
          <p:cNvSpPr txBox="1"/>
          <p:nvPr/>
        </p:nvSpPr>
        <p:spPr>
          <a:xfrm>
            <a:off x="7378846" y="220718"/>
            <a:ext cx="18229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21x21 Puzzles (Sun)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106E19D-1B20-D718-AD73-351F140734B8}"/>
              </a:ext>
            </a:extLst>
          </p:cNvPr>
          <p:cNvGrpSpPr/>
          <p:nvPr/>
        </p:nvGrpSpPr>
        <p:grpSpPr>
          <a:xfrm>
            <a:off x="2769759" y="1036885"/>
            <a:ext cx="1691640" cy="91440"/>
            <a:chOff x="633710" y="344619"/>
            <a:chExt cx="1451185" cy="18288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4DC415A-BA5E-E99E-2569-B4A0F373B364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2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F6B9772-2C36-BA3D-9167-1409D00BBCE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357916" y="-379585"/>
              <a:ext cx="0" cy="144841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18BA932-5F60-FCF1-6EAF-739FC3BD8B13}"/>
                </a:ext>
              </a:extLst>
            </p:cNvPr>
            <p:cNvCxnSpPr>
              <a:cxnSpLocks/>
            </p:cNvCxnSpPr>
            <p:nvPr/>
          </p:nvCxnSpPr>
          <p:spPr>
            <a:xfrm>
              <a:off x="2084895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E74C94E-2F92-EEE6-11F7-65B5CC886C90}"/>
              </a:ext>
            </a:extLst>
          </p:cNvPr>
          <p:cNvGrpSpPr/>
          <p:nvPr/>
        </p:nvGrpSpPr>
        <p:grpSpPr>
          <a:xfrm>
            <a:off x="4470132" y="1039661"/>
            <a:ext cx="1463040" cy="91440"/>
            <a:chOff x="633710" y="344619"/>
            <a:chExt cx="1451185" cy="18288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96383D66-C24C-8255-38B0-2C45CE01C460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2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28F1D16-769E-362D-F832-247E55785B8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357916" y="-379585"/>
              <a:ext cx="0" cy="144841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ABD784C-E698-3425-46AE-0025CEBDD48E}"/>
                </a:ext>
              </a:extLst>
            </p:cNvPr>
            <p:cNvCxnSpPr>
              <a:cxnSpLocks/>
            </p:cNvCxnSpPr>
            <p:nvPr/>
          </p:nvCxnSpPr>
          <p:spPr>
            <a:xfrm>
              <a:off x="2084895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44BCD5-C4D7-C4EE-9D4C-1763E5B51F2C}"/>
              </a:ext>
            </a:extLst>
          </p:cNvPr>
          <p:cNvGrpSpPr/>
          <p:nvPr/>
        </p:nvGrpSpPr>
        <p:grpSpPr>
          <a:xfrm>
            <a:off x="5941830" y="1042569"/>
            <a:ext cx="219456" cy="91440"/>
            <a:chOff x="634481" y="344619"/>
            <a:chExt cx="1463040" cy="182880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1A2319E-0986-7513-49EB-D3C1C0A037F2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2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AA4F2F5-FB48-9E09-27D7-3EADF6CECA4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366001" y="-386901"/>
              <a:ext cx="0" cy="14630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C4F454E-FDDE-47D6-4B46-942B826D84DE}"/>
                </a:ext>
              </a:extLst>
            </p:cNvPr>
            <p:cNvCxnSpPr>
              <a:cxnSpLocks/>
            </p:cNvCxnSpPr>
            <p:nvPr/>
          </p:nvCxnSpPr>
          <p:spPr>
            <a:xfrm>
              <a:off x="2095954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06" name="Picture 10">
            <a:extLst>
              <a:ext uri="{FF2B5EF4-FFF2-40B4-BE49-F238E27FC236}">
                <a16:creationId xmlns:a16="http://schemas.microsoft.com/office/drawing/2014/main" id="{CFA5ACCC-7C74-7ABE-FEE0-212492D779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3"/>
          <a:stretch/>
        </p:blipFill>
        <p:spPr bwMode="auto">
          <a:xfrm>
            <a:off x="6420481" y="1001873"/>
            <a:ext cx="4347079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8097605F-CE9F-F6BA-A617-611DD856D83B}"/>
              </a:ext>
            </a:extLst>
          </p:cNvPr>
          <p:cNvSpPr txBox="1"/>
          <p:nvPr/>
        </p:nvSpPr>
        <p:spPr>
          <a:xfrm>
            <a:off x="6823003" y="736581"/>
            <a:ext cx="1059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Grid Features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26D2361-A285-4D48-FCBA-997D4E1DBE59}"/>
              </a:ext>
            </a:extLst>
          </p:cNvPr>
          <p:cNvSpPr txBox="1"/>
          <p:nvPr/>
        </p:nvSpPr>
        <p:spPr>
          <a:xfrm>
            <a:off x="8339578" y="564150"/>
            <a:ext cx="1186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Clue/Answer </a:t>
            </a:r>
          </a:p>
          <a:p>
            <a:r>
              <a:rPr lang="en-US" sz="1200" dirty="0"/>
              <a:t>    Content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6715184-A1F9-21FD-66EA-81E474694326}"/>
              </a:ext>
            </a:extLst>
          </p:cNvPr>
          <p:cNvSpPr txBox="1"/>
          <p:nvPr/>
        </p:nvSpPr>
        <p:spPr>
          <a:xfrm>
            <a:off x="9476129" y="585963"/>
            <a:ext cx="6798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</a:t>
            </a:r>
            <a:r>
              <a:rPr lang="en-US" sz="1100" dirty="0"/>
              <a:t>Past </a:t>
            </a:r>
          </a:p>
          <a:p>
            <a:r>
              <a:rPr lang="en-US" sz="1100" dirty="0"/>
              <a:t>Results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D2407EA-1CEE-DD08-FE5D-591347D39CBE}"/>
              </a:ext>
            </a:extLst>
          </p:cNvPr>
          <p:cNvCxnSpPr>
            <a:cxnSpLocks/>
          </p:cNvCxnSpPr>
          <p:nvPr/>
        </p:nvCxnSpPr>
        <p:spPr>
          <a:xfrm>
            <a:off x="6477897" y="1034781"/>
            <a:ext cx="0" cy="9144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AC924FF-1FB3-8262-FBF6-6BAA84D36ED6}"/>
              </a:ext>
            </a:extLst>
          </p:cNvPr>
          <p:cNvCxnSpPr>
            <a:cxnSpLocks/>
          </p:cNvCxnSpPr>
          <p:nvPr/>
        </p:nvCxnSpPr>
        <p:spPr>
          <a:xfrm rot="5400000">
            <a:off x="7319290" y="190579"/>
            <a:ext cx="0" cy="168840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6" name="Straight Connector 4095">
            <a:extLst>
              <a:ext uri="{FF2B5EF4-FFF2-40B4-BE49-F238E27FC236}">
                <a16:creationId xmlns:a16="http://schemas.microsoft.com/office/drawing/2014/main" id="{61AC2E31-768F-CB06-BD48-23E7AB76CBD2}"/>
              </a:ext>
            </a:extLst>
          </p:cNvPr>
          <p:cNvCxnSpPr>
            <a:cxnSpLocks/>
          </p:cNvCxnSpPr>
          <p:nvPr/>
        </p:nvCxnSpPr>
        <p:spPr>
          <a:xfrm>
            <a:off x="8166726" y="1034781"/>
            <a:ext cx="0" cy="9144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97" name="Group 4096">
            <a:extLst>
              <a:ext uri="{FF2B5EF4-FFF2-40B4-BE49-F238E27FC236}">
                <a16:creationId xmlns:a16="http://schemas.microsoft.com/office/drawing/2014/main" id="{42BDEEF9-B0FE-5660-0B41-EF9A5AA0B105}"/>
              </a:ext>
            </a:extLst>
          </p:cNvPr>
          <p:cNvGrpSpPr/>
          <p:nvPr/>
        </p:nvGrpSpPr>
        <p:grpSpPr>
          <a:xfrm>
            <a:off x="8175459" y="1028592"/>
            <a:ext cx="1463040" cy="91440"/>
            <a:chOff x="633710" y="344619"/>
            <a:chExt cx="1451185" cy="182880"/>
          </a:xfrm>
        </p:grpSpPr>
        <p:cxnSp>
          <p:nvCxnSpPr>
            <p:cNvPr id="4099" name="Straight Connector 4098">
              <a:extLst>
                <a:ext uri="{FF2B5EF4-FFF2-40B4-BE49-F238E27FC236}">
                  <a16:creationId xmlns:a16="http://schemas.microsoft.com/office/drawing/2014/main" id="{DB2BCC2C-3514-63F8-F1A5-7E3182E416CB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2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1" name="Straight Connector 4100">
              <a:extLst>
                <a:ext uri="{FF2B5EF4-FFF2-40B4-BE49-F238E27FC236}">
                  <a16:creationId xmlns:a16="http://schemas.microsoft.com/office/drawing/2014/main" id="{FBAA677F-E214-ABF3-454C-0EDB519A942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357916" y="-379585"/>
              <a:ext cx="0" cy="144841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3" name="Straight Connector 4102">
              <a:extLst>
                <a:ext uri="{FF2B5EF4-FFF2-40B4-BE49-F238E27FC236}">
                  <a16:creationId xmlns:a16="http://schemas.microsoft.com/office/drawing/2014/main" id="{0FB1B480-413C-D2C3-981F-F18C768CD9CE}"/>
                </a:ext>
              </a:extLst>
            </p:cNvPr>
            <p:cNvCxnSpPr>
              <a:cxnSpLocks/>
            </p:cNvCxnSpPr>
            <p:nvPr/>
          </p:nvCxnSpPr>
          <p:spPr>
            <a:xfrm>
              <a:off x="2084895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05" name="Group 4104">
            <a:extLst>
              <a:ext uri="{FF2B5EF4-FFF2-40B4-BE49-F238E27FC236}">
                <a16:creationId xmlns:a16="http://schemas.microsoft.com/office/drawing/2014/main" id="{CE1082BB-FE0A-1776-1DDB-AF38C372D0B7}"/>
              </a:ext>
            </a:extLst>
          </p:cNvPr>
          <p:cNvGrpSpPr/>
          <p:nvPr/>
        </p:nvGrpSpPr>
        <p:grpSpPr>
          <a:xfrm>
            <a:off x="9647157" y="1031500"/>
            <a:ext cx="219456" cy="91440"/>
            <a:chOff x="634481" y="344619"/>
            <a:chExt cx="1463040" cy="182880"/>
          </a:xfrm>
        </p:grpSpPr>
        <p:cxnSp>
          <p:nvCxnSpPr>
            <p:cNvPr id="4107" name="Straight Connector 4106">
              <a:extLst>
                <a:ext uri="{FF2B5EF4-FFF2-40B4-BE49-F238E27FC236}">
                  <a16:creationId xmlns:a16="http://schemas.microsoft.com/office/drawing/2014/main" id="{B6E1E2F6-D1DF-7157-17EE-FB31D4F01606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2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8" name="Straight Connector 4107">
              <a:extLst>
                <a:ext uri="{FF2B5EF4-FFF2-40B4-BE49-F238E27FC236}">
                  <a16:creationId xmlns:a16="http://schemas.microsoft.com/office/drawing/2014/main" id="{3522C5FF-FDF4-B841-FC42-DD0E45FD48B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366001" y="-386901"/>
              <a:ext cx="0" cy="14630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9" name="Straight Connector 4108">
              <a:extLst>
                <a:ext uri="{FF2B5EF4-FFF2-40B4-BE49-F238E27FC236}">
                  <a16:creationId xmlns:a16="http://schemas.microsoft.com/office/drawing/2014/main" id="{54BE1618-CC82-6D59-26E1-A2957FD0EDB1}"/>
                </a:ext>
              </a:extLst>
            </p:cNvPr>
            <p:cNvCxnSpPr>
              <a:cxnSpLocks/>
            </p:cNvCxnSpPr>
            <p:nvPr/>
          </p:nvCxnSpPr>
          <p:spPr>
            <a:xfrm>
              <a:off x="2095954" y="344619"/>
              <a:ext cx="0" cy="18288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6321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0" name="Picture 10">
            <a:extLst>
              <a:ext uri="{FF2B5EF4-FFF2-40B4-BE49-F238E27FC236}">
                <a16:creationId xmlns:a16="http://schemas.microsoft.com/office/drawing/2014/main" id="{5678D506-E549-70DC-5086-6AEF6FA1F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02" y="273602"/>
            <a:ext cx="11877333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>
            <a:extLst>
              <a:ext uri="{FF2B5EF4-FFF2-40B4-BE49-F238E27FC236}">
                <a16:creationId xmlns:a16="http://schemas.microsoft.com/office/drawing/2014/main" id="{06DF6A32-1B84-8680-BCCB-D7134041D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055" y="3852777"/>
            <a:ext cx="446722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961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>
            <a:extLst>
              <a:ext uri="{FF2B5EF4-FFF2-40B4-BE49-F238E27FC236}">
                <a16:creationId xmlns:a16="http://schemas.microsoft.com/office/drawing/2014/main" id="{644AD62C-580B-3EFD-BCC5-CCA3E5175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68" y="396782"/>
            <a:ext cx="11860063" cy="357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81BB3D90-017B-C4F8-7081-802E6C933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1" y="3984922"/>
            <a:ext cx="45243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674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17602</TotalTime>
  <Words>605</Words>
  <Application>Microsoft Office PowerPoint</Application>
  <PresentationFormat>Widescreen</PresentationFormat>
  <Paragraphs>158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Raksin</dc:creator>
  <cp:lastModifiedBy>Jonathan Raksin</cp:lastModifiedBy>
  <cp:revision>9</cp:revision>
  <dcterms:created xsi:type="dcterms:W3CDTF">2023-12-27T20:59:11Z</dcterms:created>
  <dcterms:modified xsi:type="dcterms:W3CDTF">2024-01-09T19:51:29Z</dcterms:modified>
</cp:coreProperties>
</file>

<file path=docProps/thumbnail.jpeg>
</file>